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4"/>
  </p:sldMasterIdLst>
  <p:notesMasterIdLst>
    <p:notesMasterId r:id="rId11"/>
  </p:notesMasterIdLst>
  <p:sldIdLst>
    <p:sldId id="256" r:id="rId5"/>
    <p:sldId id="257" r:id="rId6"/>
    <p:sldId id="262" r:id="rId7"/>
    <p:sldId id="258" r:id="rId8"/>
    <p:sldId id="259" r:id="rId9"/>
    <p:sldId id="260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95F79E5-0AA5-C995-E7DD-E6EAB4081DD0}" v="66" dt="2024-01-17T17:34:23.711"/>
    <p1510:client id="{555B1261-F7BB-8DAD-E588-21C40AE612C0}" v="654" dt="2024-01-16T17:45:37.588"/>
    <p1510:client id="{F7F14AD1-5DC5-F10B-4A51-D4A44CA1B8EF}" v="3" dt="2024-01-18T10:59:57.5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2" d="100"/>
          <a:sy n="142" d="100"/>
        </p:scale>
        <p:origin x="714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236ae71b29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236ae71b29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>
          <a:extLst>
            <a:ext uri="{FF2B5EF4-FFF2-40B4-BE49-F238E27FC236}">
              <a16:creationId xmlns:a16="http://schemas.microsoft.com/office/drawing/2014/main" id="{4DCF9A3B-7DC7-DAA1-5CBE-20818DAADC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g2236ae71b29_0_0:notes">
            <a:extLst>
              <a:ext uri="{FF2B5EF4-FFF2-40B4-BE49-F238E27FC236}">
                <a16:creationId xmlns:a16="http://schemas.microsoft.com/office/drawing/2014/main" id="{395084E5-5B9F-351F-1BDD-E6BA95C521E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" name="Google Shape;58;g2236ae71b29_0_0:notes">
            <a:extLst>
              <a:ext uri="{FF2B5EF4-FFF2-40B4-BE49-F238E27FC236}">
                <a16:creationId xmlns:a16="http://schemas.microsoft.com/office/drawing/2014/main" id="{0B806F4D-BE19-91A6-345F-9AE120BCB54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60089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2236ae71b29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" name="Google Shape;64;g2236ae71b29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236ae71b29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236ae71b29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g2236ae71b29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6" name="Google Shape;76;g2236ae71b29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 t="-9000" b="-9000"/>
          </a:stretch>
        </a:blip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D04945D8-18FD-B567-EB57-1566F508089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2683" y="762370"/>
            <a:ext cx="3718633" cy="371863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6449ABE-3288-804D-0536-3BFC08D1FE57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GB"/>
          </a:p>
        </p:txBody>
      </p:sp>
      <p:pic>
        <p:nvPicPr>
          <p:cNvPr id="6" name="Picture 5" descr="A person in a garment holding a broom&#10;&#10;Description automatically generated">
            <a:extLst>
              <a:ext uri="{FF2B5EF4-FFF2-40B4-BE49-F238E27FC236}">
                <a16:creationId xmlns:a16="http://schemas.microsoft.com/office/drawing/2014/main" id="{52F7B279-69FB-38AC-9AC0-39503806B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4521" y="585915"/>
            <a:ext cx="2634291" cy="3948741"/>
          </a:xfrm>
          <a:prstGeom prst="rect">
            <a:avLst/>
          </a:prstGeom>
        </p:spPr>
      </p:pic>
      <p:sp>
        <p:nvSpPr>
          <p:cNvPr id="60" name="Google Shape;60;p1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r>
              <a:rPr lang="en" dirty="0"/>
              <a:t>Exploring Friendship through Wicked</a:t>
            </a:r>
          </a:p>
        </p:txBody>
      </p:sp>
      <p:sp>
        <p:nvSpPr>
          <p:cNvPr id="61" name="Google Shape;61;p1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5452255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lnSpc>
                <a:spcPct val="114999"/>
              </a:lnSpc>
              <a:buNone/>
            </a:pPr>
            <a:r>
              <a:rPr lang="en" sz="2000" dirty="0"/>
              <a:t>Wicked is based on the story of </a:t>
            </a:r>
            <a:r>
              <a:rPr lang="en" sz="2000" i="1" dirty="0"/>
              <a:t>The Wizard of Oz.</a:t>
            </a:r>
            <a:endParaRPr lang="en-US" sz="2000" i="1"/>
          </a:p>
          <a:p>
            <a:pPr marL="0" indent="0">
              <a:lnSpc>
                <a:spcPct val="114999"/>
              </a:lnSpc>
              <a:buNone/>
            </a:pPr>
            <a:endParaRPr lang="en" sz="2000" dirty="0"/>
          </a:p>
          <a:p>
            <a:pPr marL="0" indent="0">
              <a:lnSpc>
                <a:spcPct val="114999"/>
              </a:lnSpc>
              <a:buNone/>
            </a:pPr>
            <a:r>
              <a:rPr lang="en" sz="2000" dirty="0"/>
              <a:t>Wicked is the untold story of the witches of Oz;</a:t>
            </a:r>
            <a:endParaRPr lang="en-US" sz="2000"/>
          </a:p>
          <a:p>
            <a:pPr marL="0" indent="0">
              <a:lnSpc>
                <a:spcPct val="114999"/>
              </a:lnSpc>
              <a:buNone/>
            </a:pPr>
            <a:r>
              <a:rPr lang="en" sz="2000" dirty="0"/>
              <a:t>Elphaba, the Wicked Witch of the West and 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" sz="2000" dirty="0"/>
              <a:t>Glinda the Good Witch.</a:t>
            </a:r>
          </a:p>
          <a:p>
            <a:pPr marL="0" indent="0">
              <a:lnSpc>
                <a:spcPct val="114999"/>
              </a:lnSpc>
              <a:buNone/>
            </a:pPr>
            <a:endParaRPr lang="en" sz="2000" dirty="0"/>
          </a:p>
          <a:p>
            <a:pPr marL="0" indent="0">
              <a:lnSpc>
                <a:spcPct val="114999"/>
              </a:lnSpc>
              <a:buNone/>
            </a:pPr>
            <a:r>
              <a:rPr lang="en" sz="2000" dirty="0"/>
              <a:t>The story follows their unlikely friendship</a:t>
            </a:r>
          </a:p>
          <a:p>
            <a:pPr marL="0" indent="0">
              <a:lnSpc>
                <a:spcPct val="114999"/>
              </a:lnSpc>
              <a:buNone/>
            </a:pPr>
            <a:r>
              <a:rPr lang="en" sz="2000" dirty="0"/>
              <a:t>and we learn not to judge a book by its cover.</a:t>
            </a:r>
            <a:endParaRPr lang="en" sz="200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lvl="0" indent="0" algn="l">
              <a:lnSpc>
                <a:spcPct val="114999"/>
              </a:lnSpc>
              <a:spcAft>
                <a:spcPts val="0"/>
              </a:spcAft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spcBef>
                <a:spcPts val="1200"/>
              </a:spcBef>
              <a:buNone/>
            </a:pPr>
            <a:endParaRPr lang="en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en" dirty="0"/>
          </a:p>
        </p:txBody>
      </p:sp>
      <p:pic>
        <p:nvPicPr>
          <p:cNvPr id="2" name="Picture 1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35B26C01-9835-6494-916F-011A31236D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134" y="3712346"/>
            <a:ext cx="11811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>
          <a:extLst>
            <a:ext uri="{FF2B5EF4-FFF2-40B4-BE49-F238E27FC236}">
              <a16:creationId xmlns:a16="http://schemas.microsoft.com/office/drawing/2014/main" id="{12ED0D0E-1E8A-B2D7-F702-C7459BD0D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9C3E8E27-9A75-F408-A5D6-9D5671E5E1DF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GB"/>
          </a:p>
        </p:txBody>
      </p:sp>
      <p:sp>
        <p:nvSpPr>
          <p:cNvPr id="60" name="Google Shape;60;p14">
            <a:extLst>
              <a:ext uri="{FF2B5EF4-FFF2-40B4-BE49-F238E27FC236}">
                <a16:creationId xmlns:a16="http://schemas.microsoft.com/office/drawing/2014/main" id="{223669E7-3BC3-FDFE-3D4C-27102698AE7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does friendship mean to you?	</a:t>
            </a:r>
            <a:endParaRPr/>
          </a:p>
        </p:txBody>
      </p:sp>
      <p:sp>
        <p:nvSpPr>
          <p:cNvPr id="61" name="Google Shape;61;p14">
            <a:extLst>
              <a:ext uri="{FF2B5EF4-FFF2-40B4-BE49-F238E27FC236}">
                <a16:creationId xmlns:a16="http://schemas.microsoft.com/office/drawing/2014/main" id="{0A8908F7-6D7D-5DA9-FB9F-CEF1398148C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Talk to the person next to you.</a:t>
            </a:r>
            <a:endParaRPr sz="2000" dirty="0"/>
          </a:p>
          <a:p>
            <a:pPr marL="0" lvl="0" indent="0" algn="l">
              <a:lnSpc>
                <a:spcPct val="114999"/>
              </a:lnSpc>
              <a:spcAft>
                <a:spcPts val="0"/>
              </a:spcAft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lnSpc>
                <a:spcPct val="114999"/>
              </a:lnSpc>
              <a:buNone/>
            </a:pPr>
            <a:endParaRPr lang="en" dirty="0"/>
          </a:p>
          <a:p>
            <a:pPr marL="0" indent="0">
              <a:spcBef>
                <a:spcPts val="1200"/>
              </a:spcBef>
              <a:buNone/>
            </a:pPr>
            <a:endParaRPr lang="en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endParaRPr lang="en" dirty="0"/>
          </a:p>
        </p:txBody>
      </p:sp>
      <p:pic>
        <p:nvPicPr>
          <p:cNvPr id="2" name="Picture 1" descr="A person in a garment holding a person&amp;#39;s hands&#10;&#10;Description automatically generated">
            <a:extLst>
              <a:ext uri="{FF2B5EF4-FFF2-40B4-BE49-F238E27FC236}">
                <a16:creationId xmlns:a16="http://schemas.microsoft.com/office/drawing/2014/main" id="{FB0B5B91-FE2B-FD22-90B3-5ACF068643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9220" y="1371229"/>
            <a:ext cx="3919313" cy="2567657"/>
          </a:xfrm>
          <a:prstGeom prst="rect">
            <a:avLst/>
          </a:prstGeom>
        </p:spPr>
      </p:pic>
      <p:pic>
        <p:nvPicPr>
          <p:cNvPr id="7" name="Picture 6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A7EF6BCD-C3B6-EB3D-BAA8-23E65B79CC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134" y="3712346"/>
            <a:ext cx="1181100" cy="118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032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AA3EE39-F006-F780-9953-ECB93B9A2537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GB"/>
          </a:p>
        </p:txBody>
      </p:sp>
      <p:sp>
        <p:nvSpPr>
          <p:cNvPr id="66" name="Google Shape;66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can we demonstrate being a good friend at school?</a:t>
            </a:r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buNone/>
            </a:pPr>
            <a:endParaRPr lang="en" sz="2000" dirty="0"/>
          </a:p>
          <a:p>
            <a:pPr marL="0" lvl="0" indent="0" algn="l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What are our school values?</a:t>
            </a:r>
            <a:endParaRPr lang="en-US" sz="20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00" dirty="0"/>
          </a:p>
          <a:p>
            <a:pPr marL="0" indent="0">
              <a:lnSpc>
                <a:spcPct val="114999"/>
              </a:lnSpc>
              <a:spcBef>
                <a:spcPts val="1200"/>
              </a:spcBef>
              <a:buNone/>
            </a:pPr>
            <a:endParaRPr lang="en" sz="2000" dirty="0"/>
          </a:p>
          <a:p>
            <a:pPr marL="0" indent="0">
              <a:spcBef>
                <a:spcPts val="1200"/>
              </a:spcBef>
              <a:buNone/>
            </a:pPr>
            <a:r>
              <a:rPr lang="en" sz="2000" dirty="0"/>
              <a:t>How does friendship link to our values? </a:t>
            </a:r>
            <a:endParaRPr sz="20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5" name="Picture 4" descr="A person in a blue dress&#10;&#10;Description automatically generated">
            <a:extLst>
              <a:ext uri="{FF2B5EF4-FFF2-40B4-BE49-F238E27FC236}">
                <a16:creationId xmlns:a16="http://schemas.microsoft.com/office/drawing/2014/main" id="{ED2EE75C-9E50-852C-DD29-B6AAAFA2C6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6527" y="1483102"/>
            <a:ext cx="3927270" cy="2614534"/>
          </a:xfrm>
          <a:prstGeom prst="rect">
            <a:avLst/>
          </a:prstGeom>
        </p:spPr>
      </p:pic>
      <p:pic>
        <p:nvPicPr>
          <p:cNvPr id="7" name="Picture 6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0DE92863-6D6D-9370-939E-3E53AE665C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134" y="3712346"/>
            <a:ext cx="11811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6FAE0C86-6BCC-68EE-D57F-75ABC2680BA8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GB"/>
          </a:p>
        </p:txBody>
      </p:sp>
      <p:sp>
        <p:nvSpPr>
          <p:cNvPr id="72" name="Google Shape;72;p1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r>
              <a:rPr lang="en" dirty="0"/>
              <a:t>How can we demonstrate good friendship? </a:t>
            </a:r>
            <a:endParaRPr dirty="0"/>
          </a:p>
        </p:txBody>
      </p:sp>
      <p:sp>
        <p:nvSpPr>
          <p:cNvPr id="73" name="Google Shape;73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25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 dirty="0"/>
              <a:t>In the classroom</a:t>
            </a:r>
            <a:endParaRPr lang="en-US" sz="20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r>
              <a:rPr lang="en" sz="2000" dirty="0"/>
              <a:t>In the playground</a:t>
            </a:r>
            <a:endParaRPr sz="20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00" dirty="0"/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000" dirty="0"/>
          </a:p>
          <a:p>
            <a:pPr marL="0" indent="0">
              <a:spcBef>
                <a:spcPts val="1200"/>
              </a:spcBef>
              <a:spcAft>
                <a:spcPts val="1200"/>
              </a:spcAft>
              <a:buNone/>
            </a:pPr>
            <a:r>
              <a:rPr lang="en" sz="2000" dirty="0"/>
              <a:t>In the lunch hall </a:t>
            </a:r>
            <a:endParaRPr/>
          </a:p>
        </p:txBody>
      </p:sp>
      <p:pic>
        <p:nvPicPr>
          <p:cNvPr id="6" name="Picture 5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C9DFB12D-3652-2C86-4236-C0A691576A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0134" y="3712346"/>
            <a:ext cx="11811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AEFE7BAD-1B90-8481-FBCA-CB468F60DB2A}"/>
              </a:ext>
            </a:extLst>
          </p:cNvPr>
          <p:cNvSpPr/>
          <p:nvPr/>
        </p:nvSpPr>
        <p:spPr>
          <a:xfrm>
            <a:off x="150090" y="144318"/>
            <a:ext cx="8803409" cy="4826000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chemeClr val="dk1"/>
                </a:solidFill>
                <a:latin typeface="+mn-lt"/>
                <a:ea typeface="+mn-ea"/>
                <a:cs typeface="+mn-cs"/>
                <a:sym typeface="Arial"/>
              </a:defRPr>
            </a:lvl9pPr>
          </a:lstStyle>
          <a:p>
            <a:pPr algn="ctr"/>
            <a:endParaRPr lang="en-GB"/>
          </a:p>
        </p:txBody>
      </p:sp>
      <p:sp>
        <p:nvSpPr>
          <p:cNvPr id="78" name="Google Shape;78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Are you a Wicked friend?</a:t>
            </a:r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5247954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indent="0">
              <a:buNone/>
            </a:pPr>
            <a:r>
              <a:rPr lang="en" dirty="0"/>
              <a:t>We want to see how you can be a Wicked friend to your close friends, family, nature, or your community.</a:t>
            </a:r>
            <a:endParaRPr lang="en-US" dirty="0"/>
          </a:p>
          <a:p>
            <a:pPr marL="285750" indent="-285750">
              <a:spcBef>
                <a:spcPts val="1200"/>
              </a:spcBef>
            </a:pPr>
            <a:r>
              <a:rPr lang="en" dirty="0"/>
              <a:t>Each week, your class will be working towards a friendship challenge. </a:t>
            </a:r>
            <a:endParaRPr dirty="0"/>
          </a:p>
          <a:p>
            <a:pPr marL="285750" indent="-285750">
              <a:lnSpc>
                <a:spcPct val="114999"/>
              </a:lnSpc>
              <a:spcBef>
                <a:spcPts val="1200"/>
              </a:spcBef>
            </a:pPr>
            <a:r>
              <a:rPr lang="en" dirty="0"/>
              <a:t>Your teacher will be spotting who completes the challenge each week to win a certificate and Wicked Friend badge which you can proudly wear at School.</a:t>
            </a:r>
          </a:p>
        </p:txBody>
      </p:sp>
      <p:pic>
        <p:nvPicPr>
          <p:cNvPr id="2" name="Picture 1" descr="A green and white page with a person in a garment&#10;&#10;Description automatically generated">
            <a:extLst>
              <a:ext uri="{FF2B5EF4-FFF2-40B4-BE49-F238E27FC236}">
                <a16:creationId xmlns:a16="http://schemas.microsoft.com/office/drawing/2014/main" id="{21F95457-7163-8199-510E-30BAC60ED9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2905" y="1256222"/>
            <a:ext cx="2785181" cy="1967902"/>
          </a:xfrm>
          <a:prstGeom prst="rect">
            <a:avLst/>
          </a:prstGeom>
        </p:spPr>
      </p:pic>
      <p:pic>
        <p:nvPicPr>
          <p:cNvPr id="7" name="Picture 6" descr="A white circle with green text&#10;&#10;Description automatically generated">
            <a:extLst>
              <a:ext uri="{FF2B5EF4-FFF2-40B4-BE49-F238E27FC236}">
                <a16:creationId xmlns:a16="http://schemas.microsoft.com/office/drawing/2014/main" id="{2E196E20-B133-1D4D-FD22-86C2192E34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60134" y="3712346"/>
            <a:ext cx="1181100" cy="11811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9966af0-fc6d-423a-b7f6-94e0587b3383">
      <Terms xmlns="http://schemas.microsoft.com/office/infopath/2007/PartnerControls"/>
    </lcf76f155ced4ddcb4097134ff3c332f>
    <TaxCatchAll xmlns="33bcd4d9-427e-4fbb-9316-72b4cceb92f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7F12F21DF05CA4689011F00E676D4B5" ma:contentTypeVersion="18" ma:contentTypeDescription="Create a new document." ma:contentTypeScope="" ma:versionID="4a69ca8b866e3b076e28c66d3bed9839">
  <xsd:schema xmlns:xsd="http://www.w3.org/2001/XMLSchema" xmlns:xs="http://www.w3.org/2001/XMLSchema" xmlns:p="http://schemas.microsoft.com/office/2006/metadata/properties" xmlns:ns2="33bcd4d9-427e-4fbb-9316-72b4cceb92f6" xmlns:ns3="29966af0-fc6d-423a-b7f6-94e0587b3383" targetNamespace="http://schemas.microsoft.com/office/2006/metadata/properties" ma:root="true" ma:fieldsID="67309b0ea9866a0e9f95ebd2842c682c" ns2:_="" ns3:_="">
    <xsd:import namespace="33bcd4d9-427e-4fbb-9316-72b4cceb92f6"/>
    <xsd:import namespace="29966af0-fc6d-423a-b7f6-94e0587b338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3bcd4d9-427e-4fbb-9316-72b4cceb92f6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b24fd3b-70f7-4c52-a1a5-928627653865}" ma:internalName="TaxCatchAll" ma:showField="CatchAllData" ma:web="33bcd4d9-427e-4fbb-9316-72b4cceb92f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9966af0-fc6d-423a-b7f6-94e0587b338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87df421-5cef-4149-b4e5-5803b99dcf3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02C6AD2-3DE6-4B85-A048-329E7ABE233D}">
  <ds:schemaRefs>
    <ds:schemaRef ds:uri="http://schemas.microsoft.com/office/2006/metadata/properties"/>
    <ds:schemaRef ds:uri="http://schemas.microsoft.com/office/infopath/2007/PartnerControls"/>
    <ds:schemaRef ds:uri="29966af0-fc6d-423a-b7f6-94e0587b3383"/>
    <ds:schemaRef ds:uri="33bcd4d9-427e-4fbb-9316-72b4cceb92f6"/>
  </ds:schemaRefs>
</ds:datastoreItem>
</file>

<file path=customXml/itemProps2.xml><?xml version="1.0" encoding="utf-8"?>
<ds:datastoreItem xmlns:ds="http://schemas.openxmlformats.org/officeDocument/2006/customXml" ds:itemID="{B5BF7ADF-FEBB-4F0E-A16E-29FDBF09084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866824-A0E6-4639-83A6-29CEE07112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3bcd4d9-427e-4fbb-9316-72b4cceb92f6"/>
    <ds:schemaRef ds:uri="29966af0-fc6d-423a-b7f6-94e0587b338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</Words>
  <Application>Microsoft Office PowerPoint</Application>
  <PresentationFormat>On-screen Show (16:9)</PresentationFormat>
  <Paragraphs>31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Simple Light</vt:lpstr>
      <vt:lpstr>PowerPoint Presentation</vt:lpstr>
      <vt:lpstr>Exploring Friendship through Wicked</vt:lpstr>
      <vt:lpstr>What does friendship mean to you? </vt:lpstr>
      <vt:lpstr>How can we demonstrate being a good friend at school?</vt:lpstr>
      <vt:lpstr>How can we demonstrate good friendship? </vt:lpstr>
      <vt:lpstr>Are you a Wicked friend?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 a Wicked Friend!</dc:title>
  <cp:lastModifiedBy>Gemma Holmes</cp:lastModifiedBy>
  <cp:revision>195</cp:revision>
  <dcterms:modified xsi:type="dcterms:W3CDTF">2024-01-18T11:03:36Z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0x010100E7F12F21DF05CA4689011F00E676D4B5</vt:lpwstr>
  </property>
  <property fmtid="{D5CDD505-2E9C-101B-9397-08002B2CF9AE}" pid="3" name="MediaServiceImageTags">
    <vt:lpwstr/>
  </property>
</Properties>
</file>